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8DB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744" autoAdjust="0"/>
  </p:normalViewPr>
  <p:slideViewPr>
    <p:cSldViewPr snapToGrid="0">
      <p:cViewPr varScale="1">
        <p:scale>
          <a:sx n="51" d="100"/>
          <a:sy n="51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7401D-B658-4DB3-9FAC-26028309DFB3}" type="datetimeFigureOut">
              <a:rPr lang="sk-SK" smtClean="0"/>
              <a:t>2. 2. 2020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FBB9-47A0-428F-BCC7-0B83F3B840B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611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Otvorte si </a:t>
            </a:r>
            <a:r>
              <a:rPr lang="sk-SK" dirty="0" err="1"/>
              <a:t>appku</a:t>
            </a:r>
            <a:r>
              <a:rPr lang="sk-SK" dirty="0"/>
              <a:t> – raz zažiť je lepšie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FBB9-47A0-428F-BCC7-0B83F3B840B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182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F38AE-8B92-469A-83EB-4A2F2E44E71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2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5DD9-32E0-4F5E-8302-54DE7389B6D0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490C-36D6-45C8-BA9B-100F7E7BEAF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5661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490C-36D6-45C8-BA9B-100F7E7BEAF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505826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490C-36D6-45C8-BA9B-100F7E7BEAF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3274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490C-36D6-45C8-BA9B-100F7E7BEAF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0153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490C-36D6-45C8-BA9B-100F7E7BEAF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4586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6815-0B0F-4660-838B-CE5A10F4B3C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3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EB7-AE10-4574-8DFF-36D76EB1771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9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BED3-2571-4B79-87B9-5E73C2D5FB3E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9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2858-089E-4073-89D0-566D5D5496B6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B85A-F476-461D-A58B-B2C7C6530E3D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0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53CB-9E8F-42D3-8778-ED7CE30BC7AE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2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049-6324-4DDD-8F6E-095B7EB18FD4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D4B4-6FD2-43E0-B968-3B109CF726E1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EE29-9975-4FD5-87CA-737C88FAE4D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2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8708-611A-4B16-9BB3-6D9E5C23DE4E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4E7490C-36D6-45C8-BA9B-100F7E7BEAF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www.francisandfriends.sk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6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microsoft.com/office/2007/relationships/hdphoto" Target="../media/hdphoto1.wdp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7CV1QYU6z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D5E9D-53CF-4F7B-A073-F3A407A3E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537" y="567918"/>
            <a:ext cx="7048213" cy="1028700"/>
          </a:xfrm>
        </p:spPr>
        <p:txBody>
          <a:bodyPr>
            <a:noAutofit/>
          </a:bodyPr>
          <a:lstStyle/>
          <a:p>
            <a:r>
              <a:rPr lang="sk-SK" sz="6000" dirty="0"/>
              <a:t>41. DHZ </a:t>
            </a:r>
            <a:r>
              <a:rPr lang="sk-SK" sz="6000" dirty="0" err="1"/>
              <a:t>Smart</a:t>
            </a:r>
            <a:r>
              <a:rPr lang="sk-SK" sz="6000" dirty="0"/>
              <a:t> </a:t>
            </a:r>
            <a:r>
              <a:rPr lang="sk-SK" sz="6000" dirty="0" err="1"/>
              <a:t>App</a:t>
            </a:r>
            <a:endParaRPr lang="sk-SK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348F97-75E3-4B4C-B23B-155D23DFC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8633" y="1975012"/>
            <a:ext cx="7842317" cy="3507588"/>
          </a:xfrm>
        </p:spPr>
        <p:txBody>
          <a:bodyPr>
            <a:normAutofit/>
          </a:bodyPr>
          <a:lstStyle/>
          <a:p>
            <a:pPr algn="r">
              <a:spcAft>
                <a:spcPts val="0"/>
              </a:spcAft>
            </a:pPr>
            <a:r>
              <a:rPr lang="sk-SK" sz="2600" b="1" dirty="0"/>
              <a:t>A-team: </a:t>
            </a:r>
            <a:r>
              <a:rPr lang="sk-SK" sz="2600" dirty="0"/>
              <a:t>Peter </a:t>
            </a:r>
            <a:r>
              <a:rPr lang="sk-SK" sz="2600" dirty="0" err="1"/>
              <a:t>Focko</a:t>
            </a:r>
            <a:r>
              <a:rPr lang="sk-SK" sz="2600" dirty="0"/>
              <a:t> , Juraj Gereg,</a:t>
            </a:r>
          </a:p>
          <a:p>
            <a:pPr algn="r">
              <a:spcAft>
                <a:spcPts val="0"/>
              </a:spcAft>
            </a:pPr>
            <a:r>
              <a:rPr lang="sk-SK" sz="2600" dirty="0"/>
              <a:t>Ivan R. </a:t>
            </a:r>
            <a:r>
              <a:rPr lang="sk-SK" sz="2600" dirty="0" err="1"/>
              <a:t>Gavlák,Oto</a:t>
            </a:r>
            <a:r>
              <a:rPr lang="sk-SK" sz="2600" dirty="0"/>
              <a:t> </a:t>
            </a:r>
            <a:r>
              <a:rPr lang="sk-SK" sz="2600" dirty="0" err="1"/>
              <a:t>Gyöngyösi</a:t>
            </a:r>
            <a:endParaRPr lang="sk-SK" sz="2600" dirty="0"/>
          </a:p>
          <a:p>
            <a:pPr algn="r">
              <a:spcAft>
                <a:spcPts val="0"/>
              </a:spcAft>
            </a:pPr>
            <a:endParaRPr lang="sk-SK" sz="2600" dirty="0"/>
          </a:p>
          <a:p>
            <a:pPr algn="r">
              <a:spcAft>
                <a:spcPts val="0"/>
              </a:spcAft>
            </a:pPr>
            <a:r>
              <a:rPr lang="pl-PL" sz="2600" b="1" dirty="0"/>
              <a:t>Mentor z firmy: </a:t>
            </a:r>
            <a:r>
              <a:rPr lang="pl-PL" sz="2600" dirty="0"/>
              <a:t>Ing. Tomáš Gášpár</a:t>
            </a:r>
          </a:p>
          <a:p>
            <a:pPr algn="r">
              <a:spcAft>
                <a:spcPts val="0"/>
              </a:spcAft>
            </a:pPr>
            <a:endParaRPr lang="sk-SK" sz="2600" dirty="0"/>
          </a:p>
          <a:p>
            <a:pPr algn="r">
              <a:spcAft>
                <a:spcPts val="0"/>
              </a:spcAft>
            </a:pPr>
            <a:r>
              <a:rPr lang="sk-SK" sz="2600" b="1" dirty="0"/>
              <a:t>Mentor z univerzity: </a:t>
            </a:r>
            <a:r>
              <a:rPr lang="sk-SK" sz="2600" dirty="0"/>
              <a:t>Ing. Dominik Lakatoš PhD.</a:t>
            </a:r>
          </a:p>
        </p:txBody>
      </p:sp>
      <p:pic>
        <p:nvPicPr>
          <p:cNvPr id="7" name="Obrázok 6" descr="Obrázok, na ktorom je kreslenie&#10;&#10;Automaticky generovaný popis">
            <a:extLst>
              <a:ext uri="{FF2B5EF4-FFF2-40B4-BE49-F238E27FC236}">
                <a16:creationId xmlns:a16="http://schemas.microsoft.com/office/drawing/2014/main" id="{7161DDEE-19CD-49B9-8FBB-28133D86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2" y="663168"/>
            <a:ext cx="4080282" cy="408028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E34771B-7A97-4F9E-A01B-08B11F7E9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700" y="5563205"/>
            <a:ext cx="2000250" cy="98835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4D515D29-ABB4-48CC-A034-B931F3B95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983" y="5563205"/>
            <a:ext cx="3586738" cy="880814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3CA7D2FE-CB16-45C8-8AAE-E5270564E36E}"/>
              </a:ext>
            </a:extLst>
          </p:cNvPr>
          <p:cNvSpPr txBox="1"/>
          <p:nvPr/>
        </p:nvSpPr>
        <p:spPr>
          <a:xfrm>
            <a:off x="1162050" y="5811162"/>
            <a:ext cx="11942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b="1" dirty="0"/>
              <a:t>Firma: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DF7D0E4-AF9B-4CDD-83FA-26E3BD7E7DE8}"/>
              </a:ext>
            </a:extLst>
          </p:cNvPr>
          <p:cNvSpPr txBox="1"/>
          <p:nvPr/>
        </p:nvSpPr>
        <p:spPr>
          <a:xfrm>
            <a:off x="7489791" y="5816488"/>
            <a:ext cx="1560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b="1" dirty="0"/>
              <a:t>Katedra: </a:t>
            </a:r>
          </a:p>
        </p:txBody>
      </p:sp>
    </p:spTree>
    <p:extLst>
      <p:ext uri="{BB962C8B-B14F-4D97-AF65-F5344CB8AC3E}">
        <p14:creationId xmlns:p14="http://schemas.microsoft.com/office/powerpoint/2010/main" val="14092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A17A1-5CC9-4D76-8A57-F3477224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42900"/>
            <a:ext cx="10353762" cy="970450"/>
          </a:xfrm>
        </p:spPr>
        <p:txBody>
          <a:bodyPr/>
          <a:lstStyle/>
          <a:p>
            <a:r>
              <a:rPr lang="sk-SK" dirty="0"/>
              <a:t>Prečo?</a:t>
            </a:r>
          </a:p>
        </p:txBody>
      </p:sp>
      <p:pic>
        <p:nvPicPr>
          <p:cNvPr id="6" name="Zástupný objekt pre obsah 5" descr="Obrázok, na ktorom je znak&#10;&#10;Automaticky generovaný popis">
            <a:extLst>
              <a:ext uri="{FF2B5EF4-FFF2-40B4-BE49-F238E27FC236}">
                <a16:creationId xmlns:a16="http://schemas.microsoft.com/office/drawing/2014/main" id="{D677DBD6-7F1C-4FF6-8705-5C4241FA7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3519" y="1399381"/>
            <a:ext cx="4059237" cy="4059237"/>
          </a:xfr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B3B72EC5-F6E9-4353-AF50-2A2C6A2C25C3}"/>
              </a:ext>
            </a:extLst>
          </p:cNvPr>
          <p:cNvSpPr txBox="1"/>
          <p:nvPr/>
        </p:nvSpPr>
        <p:spPr>
          <a:xfrm>
            <a:off x="495300" y="1608931"/>
            <a:ext cx="8877300" cy="412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Calisto MT" panose="02040603050505030304" pitchFamily="18" charset="0"/>
              <a:buChar char="–"/>
            </a:pPr>
            <a:r>
              <a:rPr lang="sk-SK" sz="2800" dirty="0"/>
              <a:t>zefektívnenie práce Dobrovoľného Hasičského Zboru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Calisto MT" panose="02040603050505030304" pitchFamily="18" charset="0"/>
              <a:buChar char="–"/>
            </a:pPr>
            <a:r>
              <a:rPr lang="sk-SK" sz="2800" dirty="0"/>
              <a:t>rýchlejšia informovanosť o stave pohotovosti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Calisto MT" panose="02040603050505030304" pitchFamily="18" charset="0"/>
              <a:buChar char="–"/>
            </a:pPr>
            <a:r>
              <a:rPr lang="sk-SK" sz="2800" dirty="0"/>
              <a:t>zdieľanie vzájomnej polohy a polohy dôležitých bodov, navigácia, vzájomná komunikácia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Calisto MT" panose="02040603050505030304" pitchFamily="18" charset="0"/>
              <a:buChar char="–"/>
            </a:pPr>
            <a:r>
              <a:rPr lang="sk-SK" sz="2800" dirty="0"/>
              <a:t>centralizovaná databáza hasičských jednotiek a záznamov o výjazde</a:t>
            </a:r>
          </a:p>
        </p:txBody>
      </p:sp>
    </p:spTree>
    <p:extLst>
      <p:ext uri="{BB962C8B-B14F-4D97-AF65-F5344CB8AC3E}">
        <p14:creationId xmlns:p14="http://schemas.microsoft.com/office/powerpoint/2010/main" val="24100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FB35B-A942-47C4-B9BF-3A5A5C78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9550"/>
            <a:ext cx="10353762" cy="970450"/>
          </a:xfrm>
        </p:spPr>
        <p:txBody>
          <a:bodyPr/>
          <a:lstStyle/>
          <a:p>
            <a:r>
              <a:rPr lang="sk-SK" dirty="0"/>
              <a:t>Architektúra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E9BA8766-F709-453B-AC15-195B5DE38672}"/>
              </a:ext>
            </a:extLst>
          </p:cNvPr>
          <p:cNvGrpSpPr/>
          <p:nvPr/>
        </p:nvGrpSpPr>
        <p:grpSpPr>
          <a:xfrm>
            <a:off x="576015" y="870087"/>
            <a:ext cx="6324006" cy="5393139"/>
            <a:chOff x="-344368" y="2321170"/>
            <a:chExt cx="8759350" cy="9449880"/>
          </a:xfrm>
        </p:grpSpPr>
        <p:pic>
          <p:nvPicPr>
            <p:cNvPr id="25" name="Graphic 1046" descr="Cloud">
              <a:extLst>
                <a:ext uri="{FF2B5EF4-FFF2-40B4-BE49-F238E27FC236}">
                  <a16:creationId xmlns:a16="http://schemas.microsoft.com/office/drawing/2014/main" id="{F5FA2C03-C0ED-4F9E-9726-CB8EA8118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5533"/>
            <a:stretch/>
          </p:blipFill>
          <p:spPr>
            <a:xfrm>
              <a:off x="-344368" y="2321170"/>
              <a:ext cx="8759350" cy="7398770"/>
            </a:xfrm>
            <a:prstGeom prst="rect">
              <a:avLst/>
            </a:prstGeom>
          </p:spPr>
        </p:pic>
        <p:pic>
          <p:nvPicPr>
            <p:cNvPr id="26" name="Graphic 1048" descr="Database">
              <a:extLst>
                <a:ext uri="{FF2B5EF4-FFF2-40B4-BE49-F238E27FC236}">
                  <a16:creationId xmlns:a16="http://schemas.microsoft.com/office/drawing/2014/main" id="{5C0B9C49-8EFD-4CEF-B2C5-AF44CB895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46662" y="3265559"/>
              <a:ext cx="1980701" cy="1980701"/>
            </a:xfrm>
            <a:prstGeom prst="rect">
              <a:avLst/>
            </a:prstGeom>
          </p:spPr>
        </p:pic>
        <p:pic>
          <p:nvPicPr>
            <p:cNvPr id="27" name="Graphic 1052" descr="Server">
              <a:extLst>
                <a:ext uri="{FF2B5EF4-FFF2-40B4-BE49-F238E27FC236}">
                  <a16:creationId xmlns:a16="http://schemas.microsoft.com/office/drawing/2014/main" id="{897D1C83-D0F6-4324-9CA0-58E9933F4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76563" y="5317660"/>
              <a:ext cx="1980700" cy="1980700"/>
            </a:xfrm>
            <a:prstGeom prst="rect">
              <a:avLst/>
            </a:prstGeom>
          </p:spPr>
        </p:pic>
        <p:pic>
          <p:nvPicPr>
            <p:cNvPr id="28" name="Graphic 1054" descr="Wireless router">
              <a:extLst>
                <a:ext uri="{FF2B5EF4-FFF2-40B4-BE49-F238E27FC236}">
                  <a16:creationId xmlns:a16="http://schemas.microsoft.com/office/drawing/2014/main" id="{280DB63D-6225-4AC0-9121-9BB6C709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9305" y="5283817"/>
              <a:ext cx="1980702" cy="1980702"/>
            </a:xfrm>
            <a:prstGeom prst="rect">
              <a:avLst/>
            </a:prstGeom>
          </p:spPr>
        </p:pic>
        <p:cxnSp>
          <p:nvCxnSpPr>
            <p:cNvPr id="29" name="Straight Arrow Connector 1056">
              <a:extLst>
                <a:ext uri="{FF2B5EF4-FFF2-40B4-BE49-F238E27FC236}">
                  <a16:creationId xmlns:a16="http://schemas.microsoft.com/office/drawing/2014/main" id="{D7D53680-B80A-409B-851B-913726F40C0E}"/>
                </a:ext>
              </a:extLst>
            </p:cNvPr>
            <p:cNvCxnSpPr>
              <a:cxnSpLocks/>
            </p:cNvCxnSpPr>
            <p:nvPr/>
          </p:nvCxnSpPr>
          <p:spPr>
            <a:xfrm>
              <a:off x="4291066" y="4214425"/>
              <a:ext cx="1444533" cy="121770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Arrow Connector 70">
              <a:extLst>
                <a:ext uri="{FF2B5EF4-FFF2-40B4-BE49-F238E27FC236}">
                  <a16:creationId xmlns:a16="http://schemas.microsoft.com/office/drawing/2014/main" id="{9993D357-4FC8-422F-9873-FAC844AF5593}"/>
                </a:ext>
              </a:extLst>
            </p:cNvPr>
            <p:cNvCxnSpPr>
              <a:cxnSpLocks/>
            </p:cNvCxnSpPr>
            <p:nvPr/>
          </p:nvCxnSpPr>
          <p:spPr>
            <a:xfrm>
              <a:off x="2950007" y="6427635"/>
              <a:ext cx="1895822" cy="15723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1" name="TextBox 1063">
              <a:extLst>
                <a:ext uri="{FF2B5EF4-FFF2-40B4-BE49-F238E27FC236}">
                  <a16:creationId xmlns:a16="http://schemas.microsoft.com/office/drawing/2014/main" id="{E0D6CC4A-BA06-427D-8369-C3DB3A55DE13}"/>
                </a:ext>
              </a:extLst>
            </p:cNvPr>
            <p:cNvSpPr txBox="1"/>
            <p:nvPr/>
          </p:nvSpPr>
          <p:spPr>
            <a:xfrm>
              <a:off x="3313039" y="5692437"/>
              <a:ext cx="1444532" cy="70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10160">
                    <a:solidFill>
                      <a:srgbClr val="3498DB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MQTT</a:t>
              </a:r>
            </a:p>
          </p:txBody>
        </p:sp>
        <p:sp>
          <p:nvSpPr>
            <p:cNvPr id="32" name="TextBox 74">
              <a:extLst>
                <a:ext uri="{FF2B5EF4-FFF2-40B4-BE49-F238E27FC236}">
                  <a16:creationId xmlns:a16="http://schemas.microsoft.com/office/drawing/2014/main" id="{1956658C-BF13-49EA-A209-F57FE1B011D9}"/>
                </a:ext>
              </a:extLst>
            </p:cNvPr>
            <p:cNvSpPr txBox="1"/>
            <p:nvPr/>
          </p:nvSpPr>
          <p:spPr>
            <a:xfrm>
              <a:off x="5030307" y="4284630"/>
              <a:ext cx="1444532" cy="70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10160">
                    <a:solidFill>
                      <a:srgbClr val="3498DB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JDBC</a:t>
              </a:r>
            </a:p>
          </p:txBody>
        </p:sp>
        <p:pic>
          <p:nvPicPr>
            <p:cNvPr id="33" name="Graphic 1065" descr="Smart Phone">
              <a:extLst>
                <a:ext uri="{FF2B5EF4-FFF2-40B4-BE49-F238E27FC236}">
                  <a16:creationId xmlns:a16="http://schemas.microsoft.com/office/drawing/2014/main" id="{6D5BA093-0C0E-4F3B-A315-2A7C87A7D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6355" y="9103729"/>
              <a:ext cx="1980702" cy="1980702"/>
            </a:xfrm>
            <a:prstGeom prst="rect">
              <a:avLst/>
            </a:prstGeom>
          </p:spPr>
        </p:pic>
        <p:cxnSp>
          <p:nvCxnSpPr>
            <p:cNvPr id="34" name="Straight Arrow Connector 77">
              <a:extLst>
                <a:ext uri="{FF2B5EF4-FFF2-40B4-BE49-F238E27FC236}">
                  <a16:creationId xmlns:a16="http://schemas.microsoft.com/office/drawing/2014/main" id="{7ECA2877-DB3F-4E40-A892-DF59FFA17D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1394" y="7050032"/>
              <a:ext cx="102391" cy="1913993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Rectangle 1068">
              <a:extLst>
                <a:ext uri="{FF2B5EF4-FFF2-40B4-BE49-F238E27FC236}">
                  <a16:creationId xmlns:a16="http://schemas.microsoft.com/office/drawing/2014/main" id="{91A606CC-18BD-4E97-832A-0CCA8B63E731}"/>
                </a:ext>
              </a:extLst>
            </p:cNvPr>
            <p:cNvSpPr/>
            <p:nvPr/>
          </p:nvSpPr>
          <p:spPr>
            <a:xfrm>
              <a:off x="-126393" y="7907340"/>
              <a:ext cx="1623167" cy="701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n w="10160">
                    <a:solidFill>
                      <a:srgbClr val="3498DB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MQTTS</a:t>
              </a:r>
            </a:p>
          </p:txBody>
        </p:sp>
        <p:cxnSp>
          <p:nvCxnSpPr>
            <p:cNvPr id="36" name="Straight Arrow Connector 81">
              <a:extLst>
                <a:ext uri="{FF2B5EF4-FFF2-40B4-BE49-F238E27FC236}">
                  <a16:creationId xmlns:a16="http://schemas.microsoft.com/office/drawing/2014/main" id="{E0F1D5B1-D4CA-425A-AB34-3892B4F4A9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5957" y="7253075"/>
              <a:ext cx="2533059" cy="1963177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7" name="Rectangle 89">
              <a:extLst>
                <a:ext uri="{FF2B5EF4-FFF2-40B4-BE49-F238E27FC236}">
                  <a16:creationId xmlns:a16="http://schemas.microsoft.com/office/drawing/2014/main" id="{31E3BFCC-1196-4520-BD61-0886389FE82A}"/>
                </a:ext>
              </a:extLst>
            </p:cNvPr>
            <p:cNvSpPr/>
            <p:nvPr/>
          </p:nvSpPr>
          <p:spPr>
            <a:xfrm>
              <a:off x="2262158" y="7954036"/>
              <a:ext cx="1457268" cy="701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n w="10160">
                    <a:solidFill>
                      <a:srgbClr val="3498DB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HTTPS</a:t>
              </a:r>
            </a:p>
          </p:txBody>
        </p:sp>
        <p:pic>
          <p:nvPicPr>
            <p:cNvPr id="38" name="Graphic 1077" descr="Internet">
              <a:extLst>
                <a:ext uri="{FF2B5EF4-FFF2-40B4-BE49-F238E27FC236}">
                  <a16:creationId xmlns:a16="http://schemas.microsoft.com/office/drawing/2014/main" id="{63CC63B8-FD35-422D-8862-312E50F75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81480" y="8945157"/>
              <a:ext cx="2427951" cy="2427951"/>
            </a:xfrm>
            <a:prstGeom prst="rect">
              <a:avLst/>
            </a:prstGeom>
          </p:spPr>
        </p:pic>
        <p:cxnSp>
          <p:nvCxnSpPr>
            <p:cNvPr id="39" name="Straight Arrow Connector 92">
              <a:extLst>
                <a:ext uri="{FF2B5EF4-FFF2-40B4-BE49-F238E27FC236}">
                  <a16:creationId xmlns:a16="http://schemas.microsoft.com/office/drawing/2014/main" id="{D39975A8-CE66-465A-8CD7-F2297EFDC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1596" y="7257758"/>
              <a:ext cx="780682" cy="1993990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0" name="Rectangle 94">
              <a:extLst>
                <a:ext uri="{FF2B5EF4-FFF2-40B4-BE49-F238E27FC236}">
                  <a16:creationId xmlns:a16="http://schemas.microsoft.com/office/drawing/2014/main" id="{39E68284-95AD-4DB2-BFFA-B9462DBDE0EF}"/>
                </a:ext>
              </a:extLst>
            </p:cNvPr>
            <p:cNvSpPr/>
            <p:nvPr/>
          </p:nvSpPr>
          <p:spPr>
            <a:xfrm>
              <a:off x="5418374" y="8294809"/>
              <a:ext cx="1457268" cy="701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n w="10160">
                    <a:solidFill>
                      <a:srgbClr val="3498DB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HTTPS</a:t>
              </a:r>
            </a:p>
          </p:txBody>
        </p:sp>
        <p:sp>
          <p:nvSpPr>
            <p:cNvPr id="41" name="Rectangle 95">
              <a:extLst>
                <a:ext uri="{FF2B5EF4-FFF2-40B4-BE49-F238E27FC236}">
                  <a16:creationId xmlns:a16="http://schemas.microsoft.com/office/drawing/2014/main" id="{1D0E6ACC-1AE9-48E9-9DD8-40694384204C}"/>
                </a:ext>
              </a:extLst>
            </p:cNvPr>
            <p:cNvSpPr/>
            <p:nvPr/>
          </p:nvSpPr>
          <p:spPr>
            <a:xfrm>
              <a:off x="4079976" y="10796933"/>
              <a:ext cx="1578622" cy="808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n w="10160">
                    <a:solidFill>
                      <a:srgbClr val="3498DB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Admin</a:t>
              </a:r>
            </a:p>
          </p:txBody>
        </p:sp>
        <p:sp>
          <p:nvSpPr>
            <p:cNvPr id="42" name="Rectangle 97">
              <a:extLst>
                <a:ext uri="{FF2B5EF4-FFF2-40B4-BE49-F238E27FC236}">
                  <a16:creationId xmlns:a16="http://schemas.microsoft.com/office/drawing/2014/main" id="{0980A893-3F36-4551-818F-4899DA81CF38}"/>
                </a:ext>
              </a:extLst>
            </p:cNvPr>
            <p:cNvSpPr/>
            <p:nvPr/>
          </p:nvSpPr>
          <p:spPr>
            <a:xfrm>
              <a:off x="1331802" y="10962119"/>
              <a:ext cx="1464155" cy="808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400" b="1" dirty="0">
                  <a:ln w="10160">
                    <a:solidFill>
                      <a:srgbClr val="3498DB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Hasič</a:t>
              </a:r>
              <a:endParaRPr lang="en-US" sz="2400" b="1" dirty="0">
                <a:ln w="10160">
                  <a:solidFill>
                    <a:srgbClr val="3498DB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43" name="Obrázok 42">
            <a:extLst>
              <a:ext uri="{FF2B5EF4-FFF2-40B4-BE49-F238E27FC236}">
                <a16:creationId xmlns:a16="http://schemas.microsoft.com/office/drawing/2014/main" id="{63492E8E-8D15-42B0-8BE3-F20A17A5CE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9963" y="2955053"/>
            <a:ext cx="743267" cy="898208"/>
          </a:xfrm>
          <a:prstGeom prst="rect">
            <a:avLst/>
          </a:prstGeom>
        </p:spPr>
      </p:pic>
      <p:pic>
        <p:nvPicPr>
          <p:cNvPr id="44" name="Zástupný objekt pre obsah 13">
            <a:extLst>
              <a:ext uri="{FF2B5EF4-FFF2-40B4-BE49-F238E27FC236}">
                <a16:creationId xmlns:a16="http://schemas.microsoft.com/office/drawing/2014/main" id="{EB58FDA6-1518-48CB-9675-08ACCFC4E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/>
          <a:stretch>
            <a:fillRect/>
          </a:stretch>
        </p:blipFill>
        <p:spPr>
          <a:xfrm>
            <a:off x="10168040" y="3034575"/>
            <a:ext cx="762254" cy="894886"/>
          </a:xfrm>
          <a:prstGeom prst="rect">
            <a:avLst/>
          </a:prstGeom>
        </p:spPr>
      </p:pic>
      <p:pic>
        <p:nvPicPr>
          <p:cNvPr id="46" name="Obrázok 45">
            <a:extLst>
              <a:ext uri="{FF2B5EF4-FFF2-40B4-BE49-F238E27FC236}">
                <a16:creationId xmlns:a16="http://schemas.microsoft.com/office/drawing/2014/main" id="{AD9EB490-DA02-453E-A3F9-FB63C28623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1808" y="1146662"/>
            <a:ext cx="3129474" cy="1312237"/>
          </a:xfrm>
          <a:prstGeom prst="rect">
            <a:avLst/>
          </a:prstGeom>
        </p:spPr>
      </p:pic>
      <p:cxnSp>
        <p:nvCxnSpPr>
          <p:cNvPr id="52" name="Rovná spojovacia šípka 51">
            <a:extLst>
              <a:ext uri="{FF2B5EF4-FFF2-40B4-BE49-F238E27FC236}">
                <a16:creationId xmlns:a16="http://schemas.microsoft.com/office/drawing/2014/main" id="{EF494871-0236-4D16-B2A5-7A40B7805CDA}"/>
              </a:ext>
            </a:extLst>
          </p:cNvPr>
          <p:cNvCxnSpPr>
            <a:cxnSpLocks/>
          </p:cNvCxnSpPr>
          <p:nvPr/>
        </p:nvCxnSpPr>
        <p:spPr>
          <a:xfrm>
            <a:off x="9878439" y="2215614"/>
            <a:ext cx="537378" cy="723711"/>
          </a:xfrm>
          <a:prstGeom prst="straightConnector1">
            <a:avLst/>
          </a:prstGeom>
          <a:ln w="57150">
            <a:solidFill>
              <a:srgbClr val="3498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ovná spojovacia šípka 56">
            <a:extLst>
              <a:ext uri="{FF2B5EF4-FFF2-40B4-BE49-F238E27FC236}">
                <a16:creationId xmlns:a16="http://schemas.microsoft.com/office/drawing/2014/main" id="{0795942E-A02E-4397-8C60-C92B53B9E109}"/>
              </a:ext>
            </a:extLst>
          </p:cNvPr>
          <p:cNvCxnSpPr>
            <a:cxnSpLocks/>
          </p:cNvCxnSpPr>
          <p:nvPr/>
        </p:nvCxnSpPr>
        <p:spPr>
          <a:xfrm flipH="1">
            <a:off x="8970241" y="2215614"/>
            <a:ext cx="605466" cy="756377"/>
          </a:xfrm>
          <a:prstGeom prst="straightConnector1">
            <a:avLst/>
          </a:prstGeom>
          <a:ln w="57150">
            <a:solidFill>
              <a:srgbClr val="3498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ovná spojnica 61">
            <a:extLst>
              <a:ext uri="{FF2B5EF4-FFF2-40B4-BE49-F238E27FC236}">
                <a16:creationId xmlns:a16="http://schemas.microsoft.com/office/drawing/2014/main" id="{5DC95567-FD83-4049-8B84-2EFC5AC2D862}"/>
              </a:ext>
            </a:extLst>
          </p:cNvPr>
          <p:cNvCxnSpPr/>
          <p:nvPr/>
        </p:nvCxnSpPr>
        <p:spPr>
          <a:xfrm>
            <a:off x="7853708" y="4248669"/>
            <a:ext cx="3519142" cy="26650"/>
          </a:xfrm>
          <a:prstGeom prst="line">
            <a:avLst/>
          </a:prstGeom>
          <a:ln w="28575">
            <a:solidFill>
              <a:srgbClr val="D4D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Obrázok 62">
            <a:extLst>
              <a:ext uri="{FF2B5EF4-FFF2-40B4-BE49-F238E27FC236}">
                <a16:creationId xmlns:a16="http://schemas.microsoft.com/office/drawing/2014/main" id="{E2A0395A-5F4D-40F8-84AF-BB02D72266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5299" y="4573742"/>
            <a:ext cx="1675960" cy="16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35FDF-3EBB-47EB-AB51-4D77EFE5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Použité technológie</a:t>
            </a:r>
          </a:p>
        </p:txBody>
      </p:sp>
      <p:pic>
        <p:nvPicPr>
          <p:cNvPr id="6" name="Obrázok 5" descr="Obrázok, na ktorom je harfa&#10;&#10;Automaticky generovaný popis">
            <a:extLst>
              <a:ext uri="{FF2B5EF4-FFF2-40B4-BE49-F238E27FC236}">
                <a16:creationId xmlns:a16="http://schemas.microsoft.com/office/drawing/2014/main" id="{4B32C92E-13BB-4F77-A22D-CF2C174F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1382" y="1883626"/>
            <a:ext cx="1686175" cy="1686175"/>
          </a:xfrm>
          <a:prstGeom prst="rect">
            <a:avLst/>
          </a:prstGeom>
        </p:spPr>
      </p:pic>
      <p:pic>
        <p:nvPicPr>
          <p:cNvPr id="8" name="Obrázok 7" descr="Obrázok, na ktorom je hodiny&#10;&#10;Automaticky generovaný popis">
            <a:extLst>
              <a:ext uri="{FF2B5EF4-FFF2-40B4-BE49-F238E27FC236}">
                <a16:creationId xmlns:a16="http://schemas.microsoft.com/office/drawing/2014/main" id="{AAAF2E95-0601-42EC-90B2-E952917E8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678" y="4314824"/>
            <a:ext cx="4610100" cy="193357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10FA156-CAC3-485A-852C-4300A2B7A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560" y="3746817"/>
            <a:ext cx="1144244" cy="1144244"/>
          </a:xfrm>
          <a:prstGeom prst="rect">
            <a:avLst/>
          </a:prstGeom>
        </p:spPr>
      </p:pic>
      <p:pic>
        <p:nvPicPr>
          <p:cNvPr id="12" name="Obrázok 11" descr="Obrázok, na ktorom je kreslenie, znak&#10;&#10;Automaticky generovaný popis">
            <a:extLst>
              <a:ext uri="{FF2B5EF4-FFF2-40B4-BE49-F238E27FC236}">
                <a16:creationId xmlns:a16="http://schemas.microsoft.com/office/drawing/2014/main" id="{64D05E13-20D0-4136-A6C0-0229A09B07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 r="54320"/>
          <a:stretch/>
        </p:blipFill>
        <p:spPr>
          <a:xfrm>
            <a:off x="7421516" y="1874100"/>
            <a:ext cx="1559217" cy="1578667"/>
          </a:xfrm>
          <a:prstGeom prst="rect">
            <a:avLst/>
          </a:prstGeom>
        </p:spPr>
      </p:pic>
      <p:pic>
        <p:nvPicPr>
          <p:cNvPr id="14" name="Obrázok 13" descr="Obrázok, na ktorom je hodiny, meter&#10;&#10;Automaticky generovaný popis">
            <a:extLst>
              <a:ext uri="{FF2B5EF4-FFF2-40B4-BE49-F238E27FC236}">
                <a16:creationId xmlns:a16="http://schemas.microsoft.com/office/drawing/2014/main" id="{FA70A09F-BA93-4459-9CED-846F00661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6922" y="5119981"/>
            <a:ext cx="3443909" cy="693737"/>
          </a:xfrm>
          <a:prstGeom prst="rect">
            <a:avLst/>
          </a:prstGeom>
        </p:spPr>
      </p:pic>
      <p:pic>
        <p:nvPicPr>
          <p:cNvPr id="16" name="Obrázok 15" descr="Obrázok, na ktorom je košeľa, znak, jedlo&#10;&#10;Automaticky generovaný popis">
            <a:extLst>
              <a:ext uri="{FF2B5EF4-FFF2-40B4-BE49-F238E27FC236}">
                <a16:creationId xmlns:a16="http://schemas.microsoft.com/office/drawing/2014/main" id="{3497C0E7-8EFD-44CE-9622-79FA4BB717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76" y="1391150"/>
            <a:ext cx="6663506" cy="4182218"/>
          </a:xfrm>
          <a:prstGeom prst="rect">
            <a:avLst/>
          </a:prstGeom>
        </p:spPr>
      </p:pic>
      <p:pic>
        <p:nvPicPr>
          <p:cNvPr id="18" name="Obrázok 17" descr="Obrázok, na ktorom je objekt, hodiny&#10;&#10;Automaticky generovaný popis">
            <a:extLst>
              <a:ext uri="{FF2B5EF4-FFF2-40B4-BE49-F238E27FC236}">
                <a16:creationId xmlns:a16="http://schemas.microsoft.com/office/drawing/2014/main" id="{EDF267CB-E38A-4367-A409-6C95B1093D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9472" y="3746817"/>
            <a:ext cx="3459892" cy="10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187E44FA-4EF4-4D76-AE70-4D1F49DE6EF1}"/>
              </a:ext>
            </a:extLst>
          </p:cNvPr>
          <p:cNvSpPr txBox="1"/>
          <p:nvPr/>
        </p:nvSpPr>
        <p:spPr>
          <a:xfrm>
            <a:off x="1333500" y="2990850"/>
            <a:ext cx="1026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hlinkClick r:id="rId2"/>
              </a:rPr>
              <a:t>https://www.youtube.com/watch?v=t7CV1QYU6zM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6015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AE0CB-D665-4B32-BFF1-23E7B0E3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19100"/>
            <a:ext cx="10353762" cy="970450"/>
          </a:xfrm>
        </p:spPr>
        <p:txBody>
          <a:bodyPr/>
          <a:lstStyle/>
          <a:p>
            <a:r>
              <a:rPr lang="sk-SK" dirty="0"/>
              <a:t>Ďalšia funkcionalita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45A254-2B6F-4647-9D04-F3EA13DF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71" y="1455368"/>
            <a:ext cx="6082329" cy="498353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sk-SK" sz="2800" dirty="0"/>
              <a:t>zobrazenie profilu účastníka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k-SK" sz="2800" dirty="0"/>
              <a:t>vytvorenie a editácia reportu z výjazdu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k-SK" sz="2800" dirty="0"/>
              <a:t>história výjazdov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k-SK" sz="2800" dirty="0"/>
              <a:t>TLS šifrovanie všetkej komunikácie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sk-SK" sz="28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sk-SK" sz="2800" dirty="0"/>
              <a:t>vlastný MQTT broker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k-SK" sz="2800" dirty="0"/>
              <a:t>vlastný server s testovacími dátami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k-SK" sz="2800" dirty="0"/>
              <a:t>webový portál pre správu hasičov s vlastnou doménou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k-SK" sz="2800" dirty="0"/>
              <a:t>škálovateľné a </a:t>
            </a:r>
            <a:r>
              <a:rPr lang="sk-SK" sz="2800" dirty="0" err="1"/>
              <a:t>kontajnerizované</a:t>
            </a:r>
            <a:r>
              <a:rPr lang="sk-SK" sz="2800" dirty="0"/>
              <a:t> riešenie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F27D7B7-7816-47FA-B6CA-734FFA1D7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8" t="11395" b="-24"/>
          <a:stretch/>
        </p:blipFill>
        <p:spPr>
          <a:xfrm>
            <a:off x="6721495" y="2158781"/>
            <a:ext cx="4990110" cy="2613010"/>
          </a:xfrm>
          <a:prstGeom prst="rect">
            <a:avLst/>
          </a:prstGeom>
        </p:spPr>
      </p:pic>
      <p:pic>
        <p:nvPicPr>
          <p:cNvPr id="10" name="Obrázok 9" descr="Obrázok, na ktorom je budova&#10;&#10;Automaticky generovaný popis">
            <a:extLst>
              <a:ext uri="{FF2B5EF4-FFF2-40B4-BE49-F238E27FC236}">
                <a16:creationId xmlns:a16="http://schemas.microsoft.com/office/drawing/2014/main" id="{8D29B9D3-D923-4960-9941-245F91055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455368"/>
            <a:ext cx="5206029" cy="42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6879D-2073-41AE-B984-9131F03C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7150"/>
            <a:ext cx="10353762" cy="970450"/>
          </a:xfrm>
        </p:spPr>
        <p:txBody>
          <a:bodyPr/>
          <a:lstStyle/>
          <a:p>
            <a:r>
              <a:rPr lang="sk-SK" dirty="0"/>
              <a:t>Zhrnutie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5C2F9926-A024-4C16-9B1E-9F0F33519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" y="1494631"/>
            <a:ext cx="4059237" cy="4059237"/>
          </a:xfr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5ED45BE6-EBB1-48DE-A1B6-5985CEC9F45D}"/>
              </a:ext>
            </a:extLst>
          </p:cNvPr>
          <p:cNvSpPr txBox="1"/>
          <p:nvPr/>
        </p:nvSpPr>
        <p:spPr>
          <a:xfrm>
            <a:off x="4132265" y="1021510"/>
            <a:ext cx="79263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3498DB"/>
              </a:buClr>
              <a:buSzPct val="110000"/>
              <a:buFont typeface="Calisto MT" panose="02040603050505030304" pitchFamily="18" charset="0"/>
              <a:buChar char="+"/>
            </a:pPr>
            <a:r>
              <a:rPr lang="sk-SK" sz="2800" dirty="0"/>
              <a:t> pomoc pri záchrane života a majetku</a:t>
            </a:r>
          </a:p>
          <a:p>
            <a:pPr marL="285750" indent="-285750">
              <a:spcAft>
                <a:spcPts val="600"/>
              </a:spcAft>
              <a:buClr>
                <a:srgbClr val="3498DB"/>
              </a:buClr>
              <a:buSzPct val="110000"/>
              <a:buFont typeface="Calisto MT" panose="02040603050505030304" pitchFamily="18" charset="0"/>
              <a:buChar char="+"/>
            </a:pPr>
            <a:r>
              <a:rPr lang="sk-SK" sz="2800" dirty="0" err="1"/>
              <a:t>multiplatformovosť</a:t>
            </a:r>
            <a:endParaRPr lang="sk-SK" sz="2800" dirty="0"/>
          </a:p>
          <a:p>
            <a:pPr marL="285750" indent="-285750">
              <a:spcAft>
                <a:spcPts val="600"/>
              </a:spcAft>
              <a:buClr>
                <a:srgbClr val="3498DB"/>
              </a:buClr>
              <a:buSzPct val="110000"/>
              <a:buFont typeface="Calisto MT" panose="02040603050505030304" pitchFamily="18" charset="0"/>
              <a:buChar char="+"/>
            </a:pPr>
            <a:r>
              <a:rPr lang="sk-SK" sz="2800" dirty="0"/>
              <a:t> informácie v reálnom čase (chat, navigácia...)</a:t>
            </a:r>
          </a:p>
          <a:p>
            <a:pPr marL="285750" indent="-285750">
              <a:spcAft>
                <a:spcPts val="600"/>
              </a:spcAft>
              <a:buClr>
                <a:srgbClr val="3498DB"/>
              </a:buClr>
              <a:buSzPct val="110000"/>
              <a:buFont typeface="Calisto MT" panose="02040603050505030304" pitchFamily="18" charset="0"/>
              <a:buChar char="+"/>
            </a:pPr>
            <a:r>
              <a:rPr lang="sk-SK" sz="2800" dirty="0"/>
              <a:t> SMS notifikácie</a:t>
            </a:r>
          </a:p>
          <a:p>
            <a:pPr marL="285750" indent="-285750">
              <a:spcAft>
                <a:spcPts val="600"/>
              </a:spcAft>
              <a:buClr>
                <a:srgbClr val="3498DB"/>
              </a:buClr>
              <a:buSzPct val="110000"/>
              <a:buFont typeface="Calisto MT" panose="02040603050505030304" pitchFamily="18" charset="0"/>
              <a:buChar char="+"/>
            </a:pPr>
            <a:r>
              <a:rPr lang="sk-SK" sz="2800" dirty="0"/>
              <a:t> bezpečnosť – TLS pre HTTP aj MQTT</a:t>
            </a:r>
          </a:p>
          <a:p>
            <a:pPr marL="285750" indent="-285750">
              <a:spcAft>
                <a:spcPts val="600"/>
              </a:spcAft>
              <a:buClr>
                <a:srgbClr val="3498DB"/>
              </a:buClr>
              <a:buSzPct val="110000"/>
              <a:buFont typeface="Calisto MT" panose="02040603050505030304" pitchFamily="18" charset="0"/>
              <a:buChar char="+"/>
            </a:pPr>
            <a:r>
              <a:rPr lang="sk-SK" sz="2800" dirty="0"/>
              <a:t> portál pre správu dát</a:t>
            </a:r>
          </a:p>
          <a:p>
            <a:pPr marL="285750" indent="-285750">
              <a:spcAft>
                <a:spcPts val="600"/>
              </a:spcAft>
              <a:buClr>
                <a:srgbClr val="3498DB"/>
              </a:buClr>
              <a:buSzPct val="110000"/>
              <a:buFont typeface="Calisto MT" panose="02040603050505030304" pitchFamily="18" charset="0"/>
              <a:buChar char="+"/>
            </a:pPr>
            <a:r>
              <a:rPr lang="sk-SK" sz="2800" dirty="0"/>
              <a:t> </a:t>
            </a:r>
            <a:r>
              <a:rPr lang="sk-SK" sz="2800" dirty="0" err="1"/>
              <a:t>kontajnerizované</a:t>
            </a:r>
            <a:r>
              <a:rPr lang="sk-SK" sz="2800" dirty="0"/>
              <a:t> škálovateľné riešenie</a:t>
            </a:r>
          </a:p>
          <a:p>
            <a:pPr marL="285750" indent="-285750">
              <a:spcAft>
                <a:spcPts val="600"/>
              </a:spcAft>
              <a:buClr>
                <a:srgbClr val="3498DB"/>
              </a:buClr>
              <a:buSzPct val="110000"/>
              <a:buFont typeface="Calisto MT" panose="02040603050505030304" pitchFamily="18" charset="0"/>
              <a:buChar char="+"/>
            </a:pPr>
            <a:endParaRPr lang="sk-SK" sz="2800" dirty="0"/>
          </a:p>
          <a:p>
            <a:pPr marL="457200" indent="-457200">
              <a:spcAft>
                <a:spcPts val="600"/>
              </a:spcAft>
              <a:buClr>
                <a:srgbClr val="FF0000"/>
              </a:buClr>
              <a:buSzPct val="110000"/>
              <a:buFont typeface="Calisto MT" panose="02040603050505030304" pitchFamily="18" charset="0"/>
              <a:buChar char="–"/>
            </a:pPr>
            <a:r>
              <a:rPr lang="sk-SK" sz="2800" dirty="0"/>
              <a:t>kvôli problémom s právami na duševné vlastníctvo sme nemohli produkt reálne nasadiť a testovať</a:t>
            </a:r>
          </a:p>
        </p:txBody>
      </p:sp>
    </p:spTree>
    <p:extLst>
      <p:ext uri="{BB962C8B-B14F-4D97-AF65-F5344CB8AC3E}">
        <p14:creationId xmlns:p14="http://schemas.microsoft.com/office/powerpoint/2010/main" val="17989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znak&#10;&#10;Automaticky generovaný popis">
            <a:extLst>
              <a:ext uri="{FF2B5EF4-FFF2-40B4-BE49-F238E27FC236}">
                <a16:creationId xmlns:a16="http://schemas.microsoft.com/office/drawing/2014/main" id="{DE1402AD-DEE5-4250-A425-2E44BDB36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216" y="399901"/>
            <a:ext cx="9385568" cy="5277000"/>
          </a:xfr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9DD50D77-BC85-41E1-8113-F96DFCAEE0A0}"/>
              </a:ext>
            </a:extLst>
          </p:cNvPr>
          <p:cNvSpPr txBox="1"/>
          <p:nvPr/>
        </p:nvSpPr>
        <p:spPr>
          <a:xfrm>
            <a:off x="266700" y="5575786"/>
            <a:ext cx="27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/>
              <a:t>Icons</a:t>
            </a:r>
            <a:r>
              <a:rPr lang="sk-SK" sz="2000" b="1" dirty="0"/>
              <a:t>:</a:t>
            </a:r>
          </a:p>
          <a:p>
            <a:r>
              <a:rPr lang="sk-SK" sz="2000" dirty="0" err="1"/>
              <a:t>Bitmoji</a:t>
            </a:r>
            <a:endParaRPr lang="sk-SK" sz="2000" dirty="0"/>
          </a:p>
          <a:p>
            <a:r>
              <a:rPr lang="sk-SK" sz="2000" dirty="0"/>
              <a:t>www.flaticon.com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D970FF1-EC18-4161-A268-BB3636DC87DA}"/>
              </a:ext>
            </a:extLst>
          </p:cNvPr>
          <p:cNvSpPr txBox="1"/>
          <p:nvPr/>
        </p:nvSpPr>
        <p:spPr>
          <a:xfrm>
            <a:off x="9201150" y="5543551"/>
            <a:ext cx="2724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Music:</a:t>
            </a:r>
            <a:endParaRPr lang="sk-SK" sz="2000" b="1" dirty="0"/>
          </a:p>
          <a:p>
            <a:pPr algn="r"/>
            <a:r>
              <a:rPr lang="en-US" sz="2000" dirty="0"/>
              <a:t>www.bensound.com</a:t>
            </a:r>
            <a:endParaRPr lang="sk-SK" sz="2000" dirty="0"/>
          </a:p>
          <a:p>
            <a:pPr algn="r"/>
            <a:r>
              <a:rPr lang="en-US" sz="2000" dirty="0" err="1"/>
              <a:t>Kobra</a:t>
            </a:r>
            <a:r>
              <a:rPr lang="en-US" sz="2000" dirty="0"/>
              <a:t> 11 - Theme song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4168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Bridlic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ridlic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dlic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Bridlica</Template>
  <TotalTime>237</TotalTime>
  <Words>216</Words>
  <Application>Microsoft Office PowerPoint</Application>
  <PresentationFormat>Širokouhlá</PresentationFormat>
  <Paragraphs>52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Calibri</vt:lpstr>
      <vt:lpstr>Calisto MT</vt:lpstr>
      <vt:lpstr>Wingdings 2</vt:lpstr>
      <vt:lpstr>Bridlica</vt:lpstr>
      <vt:lpstr>41. DHZ Smart App</vt:lpstr>
      <vt:lpstr>Prečo?</vt:lpstr>
      <vt:lpstr>Architektúra</vt:lpstr>
      <vt:lpstr>Použité technológie</vt:lpstr>
      <vt:lpstr>Prezentácia programu PowerPoint</vt:lpstr>
      <vt:lpstr>Ďalšia funkcionalita</vt:lpstr>
      <vt:lpstr>Zhrnutie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PO-separujme!</dc:title>
  <dc:creator>Ivan</dc:creator>
  <cp:lastModifiedBy>Juraj Gereg</cp:lastModifiedBy>
  <cp:revision>24</cp:revision>
  <dcterms:created xsi:type="dcterms:W3CDTF">2019-10-06T08:00:26Z</dcterms:created>
  <dcterms:modified xsi:type="dcterms:W3CDTF">2020-02-02T15:14:14Z</dcterms:modified>
</cp:coreProperties>
</file>